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Sans Pro SemiBold"/>
      <p:regular r:id="rId13"/>
      <p:bold r:id="rId14"/>
      <p:italic r:id="rId15"/>
      <p:boldItalic r:id="rId16"/>
    </p:embeddedFont>
    <p:embeddedFont>
      <p:font typeface="Source Sans Pro Black"/>
      <p:bold r:id="rId17"/>
      <p:boldItalic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italic.fntdata"/><Relationship Id="rId13" Type="http://schemas.openxmlformats.org/officeDocument/2006/relationships/font" Target="fonts/SourceSansProSemiBol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SansProSemiBold-italic.fntdata"/><Relationship Id="rId14" Type="http://schemas.openxmlformats.org/officeDocument/2006/relationships/font" Target="fonts/SourceSansProSemiBold-bold.fntdata"/><Relationship Id="rId17" Type="http://schemas.openxmlformats.org/officeDocument/2006/relationships/font" Target="fonts/SourceSansProBlack-bold.fntdata"/><Relationship Id="rId16" Type="http://schemas.openxmlformats.org/officeDocument/2006/relationships/font" Target="fonts/SourceSansPr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1.xml"/><Relationship Id="rId18" Type="http://schemas.openxmlformats.org/officeDocument/2006/relationships/font" Target="fonts/SourceSansPro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86a10027d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86a10027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c3b4a93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bc3b4a93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bc3b4a93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bc3b4a93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c3b4a93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c3b4a93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3b4a93b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3b4a93b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3b4a93b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3b4a93b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1600" y="1277900"/>
            <a:ext cx="57408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23951"/>
              </a:buClr>
              <a:buSzPts val="4200"/>
              <a:buFont typeface="Source Sans Pro Black"/>
              <a:buChar char="●"/>
              <a:defRPr sz="4200">
                <a:solidFill>
                  <a:srgbClr val="C2395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78250" y="3023475"/>
            <a:ext cx="6787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2500"/>
              <a:buFont typeface="Source Sans Pro SemiBold"/>
              <a:buNone/>
              <a:defRPr sz="2500">
                <a:solidFill>
                  <a:srgbClr val="5E45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47682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23951"/>
              </a:buClr>
              <a:buSzPts val="2800"/>
              <a:buFont typeface="Source Sans Pro Black"/>
              <a:buNone/>
              <a:defRPr sz="2800">
                <a:solidFill>
                  <a:srgbClr val="C2395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11700" y="1376525"/>
            <a:ext cx="6086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2200"/>
              <a:buFont typeface="Source Sans Pro SemiBold"/>
              <a:buNone/>
              <a:defRPr sz="2200">
                <a:solidFill>
                  <a:srgbClr val="5E45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255600" y="1940500"/>
            <a:ext cx="67491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●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○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■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●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○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■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●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○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1400"/>
              <a:buFont typeface="Source Sans Pro"/>
              <a:buChar char="■"/>
              <a:defRPr>
                <a:solidFill>
                  <a:srgbClr val="5E45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874" y="1415250"/>
            <a:ext cx="4638249" cy="15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2396252" y="3356349"/>
            <a:ext cx="43515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4594"/>
              </a:buClr>
              <a:buSzPts val="2500"/>
              <a:buFont typeface="Source Sans Pro SemiBold"/>
              <a:buNone/>
              <a:defRPr sz="2500">
                <a:solidFill>
                  <a:srgbClr val="5E45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539550" y="1514525"/>
            <a:ext cx="67587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45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311700" y="1826925"/>
            <a:ext cx="6995700" cy="24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45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2396252" y="3356349"/>
            <a:ext cx="4351500" cy="6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1F497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Information Asset Classification, Handling, and Protection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Index</a:t>
            </a:r>
            <a:endParaRPr/>
          </a:p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1376525"/>
            <a:ext cx="6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Types of Information</a:t>
            </a:r>
            <a:endParaRPr/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255600" y="1940500"/>
            <a:ext cx="6749100" cy="24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Medium Risk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High Risk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Roles in admin area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195475" y="1940700"/>
            <a:ext cx="206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 Customer Success that have the role to attend candidates in WallJobs can have access to this part of the system.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445025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From candidates</a:t>
            </a:r>
            <a:endParaRPr/>
          </a:p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311700" y="985550"/>
            <a:ext cx="6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Medium risk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500" y="716475"/>
            <a:ext cx="5540875" cy="42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75050" y="66300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From Interns</a:t>
            </a:r>
            <a:endParaRPr/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0" y="647150"/>
            <a:ext cx="582930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80725"/>
            <a:ext cx="58293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/>
        </p:nvSpPr>
        <p:spPr>
          <a:xfrm>
            <a:off x="6450750" y="1563825"/>
            <a:ext cx="206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 C-Levels and customer success (focal point with company) can have access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255600" y="66300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From Companies</a:t>
            </a:r>
            <a:endParaRPr/>
          </a:p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255600" y="545750"/>
            <a:ext cx="6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High Risk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50" y="1117800"/>
            <a:ext cx="5974008" cy="37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6450750" y="1563825"/>
            <a:ext cx="206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 C-Levels and customer success (focal point </a:t>
            </a:r>
            <a:r>
              <a:rPr lang="pt-BR"/>
              <a:t>with</a:t>
            </a:r>
            <a:r>
              <a:rPr lang="pt-BR"/>
              <a:t> company) can have access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11700" y="445025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Roles of WallJobs Employers</a:t>
            </a:r>
            <a:endParaRPr/>
          </a:p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255600" y="1156525"/>
            <a:ext cx="6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Roles in Admin</a:t>
            </a:r>
            <a:endParaRPr/>
          </a:p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255600" y="1940500"/>
            <a:ext cx="6749100" cy="24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Marketing - can access just marketing data in admin - Medium and low risk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Customer Success - can access your customers data in admin - medium risk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Financial - can access </a:t>
            </a:r>
            <a:r>
              <a:rPr lang="pt-BR"/>
              <a:t>financial</a:t>
            </a:r>
            <a:r>
              <a:rPr lang="pt-BR"/>
              <a:t> data in admin - high risk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C-Level (partner)- can access all data in admin - high risk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IT team - can access data that make sense in their tasks, with the </a:t>
            </a:r>
            <a:r>
              <a:rPr lang="pt-BR"/>
              <a:t>authorization</a:t>
            </a:r>
            <a:r>
              <a:rPr lang="pt-BR"/>
              <a:t> of the CTO. - high risk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11700" y="445025"/>
            <a:ext cx="47682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Serves policy</a:t>
            </a:r>
            <a:endParaRPr/>
          </a:p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311700" y="993950"/>
            <a:ext cx="6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How our servers handle the information and the protection.</a:t>
            </a:r>
            <a:endParaRPr/>
          </a:p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255600" y="1940500"/>
            <a:ext cx="6749100" cy="24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WallJobs uses Herokuapp to </a:t>
            </a:r>
            <a:r>
              <a:rPr lang="pt-BR"/>
              <a:t>support</a:t>
            </a:r>
            <a:r>
              <a:rPr lang="pt-BR"/>
              <a:t> our </a:t>
            </a:r>
            <a:r>
              <a:rPr lang="pt-BR"/>
              <a:t>infrastructure.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7171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platform is hostege on herokuapp that uses postgrees that have all compliances processess documented at https://devcenter.heroku.com/articles/security-privacy-compliance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drao WallJob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